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1" r:id="rId3"/>
    <p:sldId id="281" r:id="rId4"/>
    <p:sldId id="282" r:id="rId5"/>
    <p:sldId id="283" r:id="rId6"/>
    <p:sldId id="288" r:id="rId7"/>
    <p:sldId id="284" r:id="rId8"/>
    <p:sldId id="262" r:id="rId9"/>
    <p:sldId id="287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79CC93D-E52E-4D84-901B-11D7331DD495}">
          <p14:sldIdLst>
            <p14:sldId id="259"/>
          </p14:sldIdLst>
        </p14:section>
        <p14:section name="Visão Geral e Objetivos" id="{ABA716BF-3A5C-4ADB-94C9-CFEF84EBA240}">
          <p14:sldIdLst>
            <p14:sldId id="261"/>
            <p14:sldId id="281"/>
            <p14:sldId id="282"/>
            <p14:sldId id="283"/>
            <p14:sldId id="288"/>
            <p14:sldId id="284"/>
            <p14:sldId id="262"/>
            <p14:sldId id="287"/>
          </p14:sldIdLst>
        </p14:section>
        <p14:section name="Tópico 1" id="{6D9936A3-3945-4757-BC8B-B5C252D8E036}">
          <p14:sldIdLst/>
        </p14:section>
        <p14:section name="Exemplos de Slides para Elementos Visuais" id="{BAB3A466-96C9-4230-9978-795378D75699}">
          <p14:sldIdLst/>
        </p14:section>
        <p14:section name="Estudo de Caso" id="{8C0305C9-B152-4FBA-A789-FE1976D53990}">
          <p14:sldIdLst/>
        </p14:section>
        <p14:section name="Conclusão e Resumo" id="{790CEF5B-569A-4C2F-BED5-750B08C0E5AD}">
          <p14:sldIdLst/>
        </p14:section>
        <p14:section name="Apê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pt-BR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pt-BR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pt-BR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pt-BR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pt-BR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pt-BR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pt-BR" sz="3200" b="1" dirty="0" smtClean="0"/>
            <a:t>Prova escrita </a:t>
          </a:r>
          <a:r>
            <a:rPr lang="pt-BR" sz="3200" dirty="0" smtClean="0"/>
            <a:t>- estudo de caso da análise teórico-prático da disciplina ministrada.</a:t>
          </a:r>
          <a:endParaRPr lang="pt-B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pt-BR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pt-BR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pt-BR" sz="3200" b="1" dirty="0" smtClean="0"/>
            <a:t>Avaliação diária </a:t>
          </a:r>
          <a:r>
            <a:rPr lang="pt-BR" sz="3200" dirty="0" smtClean="0"/>
            <a:t>- critérios: participação em sala, frequência e pontualidade.</a:t>
          </a:r>
          <a:endParaRPr lang="pt-B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pt-BR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pt-BR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pt-BR"/>
        </a:p>
      </dgm:t>
    </dgm:pt>
    <dgm:pt modelId="{7E429971-BC57-430F-BB25-C0574E5E39E3}" type="pres">
      <dgm:prSet presAssocID="{74EE5CD8-078F-4590-BF9C-A341A294A016}" presName="parentText" presStyleLbl="node1" presStyleIdx="0" presStyleCnt="2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pt-BR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pt-BR"/>
        </a:p>
      </dgm:t>
    </dgm:pt>
    <dgm:pt modelId="{C04276DC-EE64-470A-B8BC-09067B8045FA}" type="pres">
      <dgm:prSet presAssocID="{AA046201-5C4D-445E-BF0B-5C6D2B0A1945}" presName="parentText" presStyleLbl="node1" presStyleIdx="1" presStyleCnt="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84780" y="-2411789"/>
          <a:ext cx="1585912" cy="68060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b="1" kern="1200" dirty="0" smtClean="0"/>
            <a:t>Avaliação diária </a:t>
          </a:r>
          <a:r>
            <a:rPr lang="pt-BR" sz="3200" kern="1200" dirty="0" smtClean="0"/>
            <a:t>- critérios: participação em sala, frequência e pontualidade.</a:t>
          </a:r>
          <a:endParaRPr lang="pt-B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74703" y="198288"/>
        <a:ext cx="6806067" cy="1585912"/>
      </dsp:txXfrm>
    </dsp:sp>
    <dsp:sp modelId="{7E429971-BC57-430F-BB25-C0574E5E39E3}">
      <dsp:nvSpPr>
        <dsp:cNvPr id="0" name=""/>
        <dsp:cNvSpPr/>
      </dsp:nvSpPr>
      <dsp:spPr>
        <a:xfrm>
          <a:off x="149" y="0"/>
          <a:ext cx="1474553" cy="19823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/>
            <a:t>1</a:t>
          </a:r>
        </a:p>
      </dsp:txBody>
      <dsp:txXfrm>
        <a:off x="72131" y="71982"/>
        <a:ext cx="1330589" cy="1838426"/>
      </dsp:txXfrm>
    </dsp:sp>
    <dsp:sp modelId="{B37A5355-225B-4C6F-AED7-6C620F99EECC}">
      <dsp:nvSpPr>
        <dsp:cNvPr id="0" name=""/>
        <dsp:cNvSpPr/>
      </dsp:nvSpPr>
      <dsp:spPr>
        <a:xfrm rot="5400000">
          <a:off x="4084780" y="-330278"/>
          <a:ext cx="1585912" cy="680606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b="1" kern="1200" dirty="0" smtClean="0"/>
            <a:t>Prova escrita </a:t>
          </a:r>
          <a:r>
            <a:rPr lang="pt-BR" sz="3200" kern="1200" dirty="0" smtClean="0"/>
            <a:t>- estudo de caso da análise teórico-prático da disciplina ministrada.</a:t>
          </a:r>
          <a:endParaRPr lang="pt-B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74703" y="2279799"/>
        <a:ext cx="6806067" cy="1585912"/>
      </dsp:txXfrm>
    </dsp:sp>
    <dsp:sp modelId="{C04276DC-EE64-470A-B8BC-09067B8045FA}">
      <dsp:nvSpPr>
        <dsp:cNvPr id="0" name=""/>
        <dsp:cNvSpPr/>
      </dsp:nvSpPr>
      <dsp:spPr>
        <a:xfrm>
          <a:off x="149" y="2081559"/>
          <a:ext cx="1474553" cy="198239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2</a:t>
          </a:r>
        </a:p>
      </dsp:txBody>
      <dsp:txXfrm>
        <a:off x="72131" y="2153541"/>
        <a:ext cx="1330589" cy="1838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11/09/2013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67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pPr/>
              <a:t>11/09/2013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 smtClean="0"/>
              <a:t>Este modelo pode ser usado como arquivo de partida para apresentar materiais de treinamento em um cenário em grupo.</a:t>
            </a:r>
          </a:p>
          <a:p>
            <a:endParaRPr lang="pt-BR" dirty="0" smtClean="0"/>
          </a:p>
          <a:p>
            <a:pPr lvl="0"/>
            <a:r>
              <a:rPr lang="pt-BR" sz="1200" b="1" dirty="0" smtClean="0"/>
              <a:t>Seções</a:t>
            </a:r>
            <a:endParaRPr lang="pt-BR" sz="1200" b="0" dirty="0" smtClean="0"/>
          </a:p>
          <a:p>
            <a:pPr lvl="0"/>
            <a:r>
              <a:rPr lang="pt-BR" sz="1200" b="0" dirty="0" smtClean="0"/>
              <a:t>Clique com o botão direito em um slide para adicionar seções.</a:t>
            </a:r>
            <a:r>
              <a:rPr lang="pt-BR" sz="1200" b="0" baseline="0" dirty="0" smtClean="0"/>
              <a:t> Seções podem ajudar a organizar slides ou a facilitar a colaboração entre vários autores.</a:t>
            </a:r>
            <a:endParaRPr lang="pt-BR" sz="1200" b="0" dirty="0" smtClean="0"/>
          </a:p>
          <a:p>
            <a:pPr lvl="0"/>
            <a:endParaRPr lang="pt-BR" sz="1200" b="1" dirty="0" smtClean="0"/>
          </a:p>
          <a:p>
            <a:pPr lvl="0"/>
            <a:r>
              <a:rPr lang="pt-BR" sz="1200" b="1" dirty="0" smtClean="0"/>
              <a:t>Anotações</a:t>
            </a:r>
          </a:p>
          <a:p>
            <a:pPr lvl="0"/>
            <a:r>
              <a:rPr lang="pt-BR" sz="1200" dirty="0" smtClean="0"/>
              <a:t>Use a seção Anotações para anotações da apresentação ou para fornecer detalhes adicionais ao público.</a:t>
            </a:r>
            <a:r>
              <a:rPr lang="pt-BR" sz="1200" baseline="0" dirty="0" smtClean="0"/>
              <a:t> Exiba essas anotações no Modo de Exibição de Apresentação durante a sua apresentação. </a:t>
            </a:r>
          </a:p>
          <a:p>
            <a:pPr lvl="0">
              <a:buFontTx/>
              <a:buNone/>
            </a:pPr>
            <a:r>
              <a:rPr lang="pt-BR" sz="1200" dirty="0" smtClean="0"/>
              <a:t>Considere o tamanho da fonte (importante para acessibilidade, visibilidade, gravação em vídeo e produção online)</a:t>
            </a:r>
          </a:p>
          <a:p>
            <a:pPr lvl="0"/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Cores coordenadas </a:t>
            </a:r>
          </a:p>
          <a:p>
            <a:pPr lvl="0">
              <a:buFontTx/>
              <a:buNone/>
            </a:pPr>
            <a:r>
              <a:rPr lang="pt-BR" sz="1200" dirty="0" smtClean="0"/>
              <a:t>Preste atenção especial aos gráficos, tabelas e caixas de texto.</a:t>
            </a:r>
            <a:r>
              <a:rPr lang="pt-BR" sz="1200" baseline="0" dirty="0" smtClean="0"/>
              <a:t> </a:t>
            </a:r>
            <a:endParaRPr lang="pt-BR" sz="1200" dirty="0" smtClean="0"/>
          </a:p>
          <a:p>
            <a:pPr lvl="0"/>
            <a:r>
              <a:rPr lang="pt-BR" sz="1200" dirty="0" smtClean="0"/>
              <a:t>Leve em consideração que os participantes irão imprimir em preto-e-branco ou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 Execute uma impressão de teste para ter certeza de que as suas cores irão funcionar quando forem impressas em preto-e-branco puros e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</a:t>
            </a:r>
          </a:p>
          <a:p>
            <a:pPr lvl="0">
              <a:buFontTx/>
              <a:buNone/>
            </a:pPr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Elementos gráficos, tabelas e gráficos</a:t>
            </a:r>
          </a:p>
          <a:p>
            <a:pPr lvl="0"/>
            <a:r>
              <a:rPr lang="pt-BR" sz="1200" dirty="0" smtClean="0"/>
              <a:t>Mantenha a simplicidade: se possível, use estilos e cores consistentes e não confusos.</a:t>
            </a:r>
          </a:p>
          <a:p>
            <a:pPr lvl="0"/>
            <a:r>
              <a:rPr lang="pt-BR" sz="1200" dirty="0" smtClean="0"/>
              <a:t>Rotule todos os gráficos e tabelas.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Forneça uma breve visão geral da apresentação.</a:t>
            </a:r>
            <a:r>
              <a:rPr lang="pt-BR" baseline="0" dirty="0" smtClean="0"/>
              <a:t> D</a:t>
            </a:r>
            <a:r>
              <a:rPr lang="pt-BR" dirty="0" smtClean="0"/>
              <a:t>escreva o foco principal da apresentação e por que ela é importante.</a:t>
            </a:r>
          </a:p>
          <a:p>
            <a:pPr>
              <a:lnSpc>
                <a:spcPct val="80000"/>
              </a:lnSpc>
            </a:pPr>
            <a:r>
              <a:rPr lang="pt-BR" dirty="0" smtClean="0"/>
              <a:t>Introduza cada um dos principais tópicos.</a:t>
            </a:r>
          </a:p>
          <a:p>
            <a:r>
              <a:rPr lang="pt-BR" dirty="0" smtClean="0"/>
              <a:t>Para fornecer um roteiro para o público, você</a:t>
            </a:r>
            <a:r>
              <a:rPr lang="pt-BR" baseline="0" dirty="0" smtClean="0"/>
              <a:t> pode </a:t>
            </a:r>
            <a:r>
              <a:rPr lang="pt-BR" dirty="0" smtClean="0"/>
              <a:t>repita este slide de Visão Geral por toda a apresentação, realçando o tópico específico que você discutirá em seguida.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sz="1200" dirty="0" smtClean="0"/>
              <a:t>Esta é outra opção</a:t>
            </a:r>
            <a:r>
              <a:rPr lang="pt-BR" sz="1200" baseline="0" dirty="0" smtClean="0"/>
              <a:t> para um slide de Visão Geral usando transições.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t-BR"/>
            </a:pPr>
            <a:r>
              <a:rPr lang="pt-BR" sz="1200" dirty="0" smtClean="0"/>
              <a:t>Esta é outra opção</a:t>
            </a:r>
            <a:r>
              <a:rPr lang="pt-BR" sz="1200" baseline="0" dirty="0" smtClean="0"/>
              <a:t> para um slide de Visão Geral.</a:t>
            </a:r>
            <a:endParaRPr lang="pt-BR" sz="1200" dirty="0" smtClean="0"/>
          </a:p>
          <a:p>
            <a:pPr marL="228600" indent="-228600">
              <a:buFont typeface="+mj-lt"/>
              <a:buNone/>
            </a:pPr>
            <a:endParaRPr lang="pt-BR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b="0" dirty="0" smtClean="0"/>
              <a:t>O Que</a:t>
            </a:r>
            <a:r>
              <a:rPr lang="pt-BR" b="0" baseline="0" dirty="0" smtClean="0"/>
              <a:t> o público poderá fazer após a conclusão deste treinamento?</a:t>
            </a:r>
            <a:r>
              <a:rPr lang="pt-BR" dirty="0" smtClean="0"/>
              <a:t> Descreva brevemente cada objetivo e como o público</a:t>
            </a:r>
            <a:r>
              <a:rPr lang="pt-BR" baseline="0" dirty="0" smtClean="0"/>
              <a:t> </a:t>
            </a:r>
            <a:r>
              <a:rPr lang="pt-BR" dirty="0" smtClean="0"/>
              <a:t>se beneficiará</a:t>
            </a:r>
            <a:r>
              <a:rPr lang="pt-BR" baseline="0" dirty="0" smtClean="0"/>
              <a:t> apresentação.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smtClean="0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3200">
                <a:latin typeface="+mn-lt"/>
              </a:defRPr>
            </a:lvl1pPr>
            <a:lvl2pPr eaLnBrk="1" latinLnBrk="0" hangingPunct="1">
              <a:defRPr kumimoji="0" lang="pt-BR" sz="2800">
                <a:latin typeface="+mn-lt"/>
              </a:defRPr>
            </a:lvl2pPr>
            <a:lvl3pPr eaLnBrk="1" latinLnBrk="0" hangingPunct="1">
              <a:defRPr kumimoji="0" lang="pt-BR" sz="2400">
                <a:latin typeface="+mn-lt"/>
              </a:defRPr>
            </a:lvl3pPr>
            <a:lvl4pPr eaLnBrk="1" latinLnBrk="0" hangingPunct="1">
              <a:defRPr kumimoji="0" lang="pt-BR" sz="2400">
                <a:latin typeface="+mn-lt"/>
              </a:defRPr>
            </a:lvl4pPr>
            <a:lvl5pPr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11/09/2013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43608" y="476672"/>
            <a:ext cx="7476368" cy="18002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Universidade de Gestão Pública do Estado do Ceará</a:t>
            </a:r>
            <a:endParaRPr lang="pt-BR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627784" y="4221088"/>
            <a:ext cx="5924656" cy="23042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2400" b="1" dirty="0" smtClean="0">
                <a:latin typeface="+mn-lt"/>
              </a:rPr>
              <a:t>PROFESSORES:</a:t>
            </a:r>
          </a:p>
          <a:p>
            <a:r>
              <a:rPr lang="pt-BR" sz="2400" dirty="0">
                <a:latin typeface="+mj-lt"/>
              </a:rPr>
              <a:t>Francisco </a:t>
            </a:r>
            <a:r>
              <a:rPr lang="pt-BR" sz="2400" b="1" i="1" dirty="0">
                <a:latin typeface="+mj-lt"/>
              </a:rPr>
              <a:t>Cláudio</a:t>
            </a:r>
            <a:r>
              <a:rPr lang="pt-BR" sz="2400" dirty="0">
                <a:latin typeface="+mj-lt"/>
              </a:rPr>
              <a:t> Melo </a:t>
            </a:r>
            <a:r>
              <a:rPr lang="pt-BR" sz="2400" dirty="0" smtClean="0">
                <a:latin typeface="+mj-lt"/>
              </a:rPr>
              <a:t>Fontenele</a:t>
            </a:r>
          </a:p>
          <a:p>
            <a:r>
              <a:rPr lang="pt-BR" sz="2400" b="1" i="1" dirty="0" smtClean="0">
                <a:latin typeface="+mj-lt"/>
              </a:rPr>
              <a:t>Flora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Maria Carneiro </a:t>
            </a:r>
            <a:r>
              <a:rPr lang="pt-BR" sz="2400" dirty="0" smtClean="0">
                <a:latin typeface="+mj-lt"/>
              </a:rPr>
              <a:t>Teles</a:t>
            </a:r>
          </a:p>
          <a:p>
            <a:r>
              <a:rPr lang="pt-BR" sz="2400" b="1" i="1" dirty="0" smtClean="0">
                <a:latin typeface="+mj-lt"/>
              </a:rPr>
              <a:t>Paulo </a:t>
            </a:r>
            <a:r>
              <a:rPr lang="pt-BR" sz="2400" b="1" i="1" dirty="0">
                <a:latin typeface="+mj-lt"/>
              </a:rPr>
              <a:t>Roberto </a:t>
            </a:r>
            <a:r>
              <a:rPr lang="pt-BR" sz="2400" dirty="0">
                <a:latin typeface="+mj-lt"/>
              </a:rPr>
              <a:t>de Lima </a:t>
            </a:r>
            <a:r>
              <a:rPr lang="pt-BR" sz="2400" dirty="0" smtClean="0">
                <a:latin typeface="+mj-lt"/>
              </a:rPr>
              <a:t>Carvalho</a:t>
            </a:r>
          </a:p>
          <a:p>
            <a:r>
              <a:rPr lang="pt-BR" sz="2400" b="1" i="1" dirty="0" err="1" smtClean="0">
                <a:latin typeface="+mj-lt"/>
              </a:rPr>
              <a:t>Lafaete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Almeida de </a:t>
            </a:r>
            <a:r>
              <a:rPr lang="pt-BR" sz="2400" dirty="0" smtClean="0">
                <a:latin typeface="+mj-lt"/>
              </a:rPr>
              <a:t>Oliveira</a:t>
            </a:r>
          </a:p>
          <a:p>
            <a:r>
              <a:rPr lang="pt-BR" sz="2400" b="1" i="1" dirty="0" err="1" smtClean="0">
                <a:latin typeface="+mj-lt"/>
              </a:rPr>
              <a:t>Idelson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de Almeida Paiva </a:t>
            </a:r>
            <a:r>
              <a:rPr lang="pt-BR" sz="2400" dirty="0" smtClean="0">
                <a:latin typeface="+mj-lt"/>
              </a:rPr>
              <a:t>Junior</a:t>
            </a:r>
            <a:endParaRPr lang="pt-BR" sz="24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655014" y="2564904"/>
            <a:ext cx="7044320" cy="13260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Disciplina: </a:t>
            </a:r>
            <a:r>
              <a:rPr lang="pt-BR" dirty="0"/>
              <a:t>Introdução ao Planejamento Governamental – IPG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196752"/>
            <a:ext cx="8208912" cy="4392488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Disciplina: 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 smtClean="0"/>
              <a:t>Introdução </a:t>
            </a:r>
            <a:r>
              <a:rPr lang="pt-BR" sz="3000" dirty="0"/>
              <a:t>ao Planejamento Governamental – </a:t>
            </a:r>
            <a:r>
              <a:rPr lang="pt-BR" sz="3000" dirty="0" smtClean="0"/>
              <a:t>IPG</a:t>
            </a:r>
            <a:br>
              <a:rPr lang="pt-BR" sz="3000" dirty="0" smtClean="0"/>
            </a:b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b="1" dirty="0" smtClean="0"/>
              <a:t>Curso: </a:t>
            </a:r>
            <a:r>
              <a:rPr lang="pt-BR" sz="3000" dirty="0"/>
              <a:t>Administração Pública</a:t>
            </a:r>
            <a:br>
              <a:rPr lang="pt-BR" sz="3000" dirty="0"/>
            </a:br>
            <a:r>
              <a:rPr lang="pt-BR" sz="3000" dirty="0"/>
              <a:t/>
            </a:r>
            <a:br>
              <a:rPr lang="pt-BR" sz="3000" dirty="0"/>
            </a:br>
            <a:r>
              <a:rPr lang="pt-BR" sz="3000" b="1" dirty="0" smtClean="0"/>
              <a:t>Semestre: </a:t>
            </a:r>
            <a:r>
              <a:rPr lang="pt-BR" sz="3000" dirty="0" smtClean="0"/>
              <a:t>2º (segundo)</a:t>
            </a: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b="1" dirty="0" smtClean="0"/>
              <a:t>Créditos: </a:t>
            </a:r>
            <a:r>
              <a:rPr lang="pt-BR" sz="3000" dirty="0" smtClean="0"/>
              <a:t>04 (quatro) – 60 horas/aula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980728"/>
            <a:ext cx="8136904" cy="5191472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r>
              <a:rPr lang="pt-BR" sz="8400" b="1" dirty="0" smtClean="0"/>
              <a:t>EMENTA:</a:t>
            </a:r>
          </a:p>
          <a:p>
            <a:endParaRPr lang="pt-BR" sz="7200" dirty="0" smtClean="0"/>
          </a:p>
          <a:p>
            <a:pPr lvl="1"/>
            <a:r>
              <a:rPr lang="pt-BR" sz="7200" dirty="0" smtClean="0"/>
              <a:t>Conceito </a:t>
            </a:r>
            <a:r>
              <a:rPr lang="pt-BR" sz="7200" dirty="0"/>
              <a:t>de Planejamento e Planejamento </a:t>
            </a:r>
            <a:r>
              <a:rPr lang="pt-BR" sz="7200" dirty="0" smtClean="0"/>
              <a:t>Governamental;</a:t>
            </a:r>
          </a:p>
          <a:p>
            <a:pPr lvl="1"/>
            <a:endParaRPr lang="pt-BR" sz="7200" dirty="0"/>
          </a:p>
          <a:p>
            <a:pPr lvl="1"/>
            <a:r>
              <a:rPr lang="pt-BR" sz="7200" dirty="0"/>
              <a:t>Histórico do Planejamento no </a:t>
            </a:r>
            <a:r>
              <a:rPr lang="pt-BR" sz="7200" dirty="0" smtClean="0"/>
              <a:t>Brasil;</a:t>
            </a:r>
          </a:p>
          <a:p>
            <a:pPr lvl="1"/>
            <a:endParaRPr lang="pt-BR" sz="7200" dirty="0"/>
          </a:p>
          <a:p>
            <a:pPr lvl="1"/>
            <a:r>
              <a:rPr lang="pt-BR" sz="7200" dirty="0"/>
              <a:t>Níveis de Planejamento: </a:t>
            </a:r>
            <a:r>
              <a:rPr lang="pt-BR" sz="7200" dirty="0" smtClean="0"/>
              <a:t>estratégico</a:t>
            </a:r>
            <a:r>
              <a:rPr lang="pt-BR" sz="7200" dirty="0"/>
              <a:t>, tático e </a:t>
            </a:r>
            <a:r>
              <a:rPr lang="pt-BR" sz="7200" dirty="0" smtClean="0"/>
              <a:t>operacional;</a:t>
            </a:r>
          </a:p>
          <a:p>
            <a:pPr lvl="1"/>
            <a:endParaRPr lang="pt-BR" sz="7200" dirty="0"/>
          </a:p>
          <a:p>
            <a:pPr lvl="1"/>
            <a:r>
              <a:rPr lang="pt-BR" sz="7200" dirty="0"/>
              <a:t>Metodologia de apoio ao </a:t>
            </a:r>
            <a:r>
              <a:rPr lang="pt-BR" sz="7200" dirty="0" smtClean="0"/>
              <a:t>Planejamento.</a:t>
            </a:r>
            <a:endParaRPr lang="pt-BR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-18617" y="-349662"/>
            <a:ext cx="2984987" cy="9145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022412"/>
            <a:ext cx="8424936" cy="5358916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pPr algn="ctr"/>
            <a:r>
              <a:rPr lang="pt-BR" sz="8400" b="1" dirty="0" smtClean="0"/>
              <a:t>OBJETIVOS</a:t>
            </a:r>
          </a:p>
          <a:p>
            <a:pPr algn="ctr"/>
            <a:endParaRPr lang="pt-BR" sz="7200" dirty="0" smtClean="0"/>
          </a:p>
          <a:p>
            <a:pPr marL="857250" lvl="0" indent="-8572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7200" dirty="0"/>
              <a:t>Definir planejamento e planejamento governamental;</a:t>
            </a:r>
          </a:p>
          <a:p>
            <a:pPr marL="857250" lvl="0" indent="-8572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7200" dirty="0"/>
              <a:t>Discutir com os alunos a história do Planejamento no Brasil;</a:t>
            </a:r>
          </a:p>
          <a:p>
            <a:pPr marL="857250" lvl="0" indent="-8572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7200" dirty="0"/>
              <a:t>Apresentar os níveis de Planejamento;</a:t>
            </a:r>
          </a:p>
          <a:p>
            <a:pPr marL="857250" indent="-8572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7200" dirty="0"/>
              <a:t>Conhecer e aplicar as metodologias de planejamento e diagnósticos.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44384" y="-3879812"/>
            <a:ext cx="2376264" cy="10513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844825"/>
            <a:ext cx="8460432" cy="4104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2600" b="1" dirty="0"/>
              <a:t>UNIDADE 1- Introdução ao Planejamento Governamental</a:t>
            </a:r>
            <a:endParaRPr lang="pt-BR" sz="2600" dirty="0"/>
          </a:p>
          <a:p>
            <a:pPr lvl="1"/>
            <a:r>
              <a:rPr lang="pt-BR" sz="2600" dirty="0" smtClean="0"/>
              <a:t>1.1. Definição </a:t>
            </a:r>
            <a:r>
              <a:rPr lang="pt-BR" sz="2600" dirty="0"/>
              <a:t>de Planejamento </a:t>
            </a:r>
            <a:r>
              <a:rPr lang="pt-BR" sz="2600" dirty="0" smtClean="0"/>
              <a:t>Governamental;</a:t>
            </a:r>
            <a:endParaRPr lang="pt-BR" sz="2600" dirty="0"/>
          </a:p>
          <a:p>
            <a:pPr lvl="1"/>
            <a:r>
              <a:rPr lang="pt-BR" sz="2600" dirty="0" smtClean="0"/>
              <a:t>1.2. Importância </a:t>
            </a:r>
            <a:r>
              <a:rPr lang="pt-BR" sz="2600" dirty="0"/>
              <a:t>do Planejamento </a:t>
            </a:r>
            <a:r>
              <a:rPr lang="pt-BR" sz="2600" dirty="0" smtClean="0"/>
              <a:t>Governamental;</a:t>
            </a:r>
            <a:endParaRPr lang="pt-BR" sz="2600" dirty="0"/>
          </a:p>
          <a:p>
            <a:pPr lvl="1"/>
            <a:r>
              <a:rPr lang="pt-BR" sz="2600" dirty="0" smtClean="0"/>
              <a:t>1.3. Força </a:t>
            </a:r>
            <a:r>
              <a:rPr lang="pt-BR" sz="2600" dirty="0"/>
              <a:t>Determinante do Planejamento no Setor </a:t>
            </a:r>
            <a:r>
              <a:rPr lang="pt-BR" sz="2600" dirty="0" smtClean="0"/>
              <a:t>Público.</a:t>
            </a:r>
            <a:endParaRPr lang="pt-BR" sz="2600" dirty="0"/>
          </a:p>
          <a:p>
            <a:r>
              <a:rPr lang="pt-BR" sz="2600" dirty="0"/>
              <a:t> </a:t>
            </a:r>
          </a:p>
          <a:p>
            <a:r>
              <a:rPr lang="pt-BR" sz="2600" b="1" dirty="0"/>
              <a:t>UNIDADE 2 - Histórico do Planejamento no Brasil</a:t>
            </a:r>
            <a:endParaRPr lang="pt-BR" sz="2600" dirty="0"/>
          </a:p>
          <a:p>
            <a:pPr lvl="1"/>
            <a:r>
              <a:rPr lang="pt-BR" sz="2600" dirty="0" smtClean="0"/>
              <a:t>2.1.Primeiras </a:t>
            </a:r>
            <a:r>
              <a:rPr lang="pt-BR" sz="2600" dirty="0"/>
              <a:t>experiências de planejamento no </a:t>
            </a:r>
            <a:r>
              <a:rPr lang="pt-BR" sz="2600" dirty="0" smtClean="0"/>
              <a:t>Brasil;</a:t>
            </a:r>
            <a:endParaRPr lang="pt-BR" sz="2600" dirty="0"/>
          </a:p>
          <a:p>
            <a:pPr lvl="1"/>
            <a:r>
              <a:rPr lang="pt-BR" sz="2600" dirty="0" smtClean="0"/>
              <a:t>2.2. Planejamento </a:t>
            </a:r>
            <a:r>
              <a:rPr lang="pt-BR" sz="2600" dirty="0" smtClean="0"/>
              <a:t>Brasileiro;</a:t>
            </a:r>
            <a:endParaRPr lang="pt-BR" sz="2600" dirty="0"/>
          </a:p>
          <a:p>
            <a:pPr lvl="1"/>
            <a:r>
              <a:rPr lang="pt-BR" sz="2600" dirty="0" smtClean="0"/>
              <a:t>2.3. Modernos </a:t>
            </a:r>
            <a:r>
              <a:rPr lang="pt-BR" sz="2600" dirty="0"/>
              <a:t>Instrumentos de Planejamento </a:t>
            </a:r>
            <a:r>
              <a:rPr lang="pt-BR" sz="2600" dirty="0" smtClean="0"/>
              <a:t>Público.</a:t>
            </a:r>
            <a:endParaRPr lang="pt-BR" sz="26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4247964" y="-4639193"/>
            <a:ext cx="1296144" cy="10873208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683568" y="581388"/>
            <a:ext cx="7778824" cy="864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t-BR" sz="4000" b="1" dirty="0" smtClean="0"/>
              <a:t>PROGRAMA DA DISCIPLINA</a:t>
            </a:r>
            <a:endParaRPr lang="pt-BR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772816"/>
            <a:ext cx="8460432" cy="4608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600" b="1" dirty="0"/>
              <a:t>UNIDADE 3- </a:t>
            </a:r>
            <a:r>
              <a:rPr lang="pt-BR" sz="2600" b="1" i="1" dirty="0"/>
              <a:t>-</a:t>
            </a:r>
            <a:r>
              <a:rPr lang="pt-BR" sz="2600" b="1" dirty="0"/>
              <a:t>Níveis de Planejamento</a:t>
            </a:r>
            <a:endParaRPr lang="pt-BR" sz="2600" dirty="0"/>
          </a:p>
          <a:p>
            <a:pPr lvl="1"/>
            <a:r>
              <a:rPr lang="pt-BR" sz="2600" dirty="0" smtClean="0"/>
              <a:t>3.1. Estratégico </a:t>
            </a:r>
            <a:r>
              <a:rPr lang="pt-BR" sz="2600" dirty="0"/>
              <a:t>(Longo prazo</a:t>
            </a:r>
            <a:r>
              <a:rPr lang="pt-BR" sz="2600" dirty="0" smtClean="0"/>
              <a:t>);</a:t>
            </a:r>
            <a:endParaRPr lang="pt-BR" sz="2600" dirty="0"/>
          </a:p>
          <a:p>
            <a:pPr lvl="1"/>
            <a:r>
              <a:rPr lang="pt-BR" sz="2600" dirty="0" smtClean="0"/>
              <a:t>3.2. Tático </a:t>
            </a:r>
            <a:r>
              <a:rPr lang="pt-BR" sz="2600" dirty="0"/>
              <a:t>(médio prazo</a:t>
            </a:r>
            <a:r>
              <a:rPr lang="pt-BR" sz="2600" dirty="0" smtClean="0"/>
              <a:t>);</a:t>
            </a:r>
            <a:endParaRPr lang="pt-BR" sz="2600" dirty="0"/>
          </a:p>
          <a:p>
            <a:pPr lvl="1"/>
            <a:r>
              <a:rPr lang="pt-BR" sz="2600" dirty="0" smtClean="0"/>
              <a:t>3.3. Operacional </a:t>
            </a:r>
            <a:r>
              <a:rPr lang="pt-BR" sz="2600" dirty="0"/>
              <a:t>(curto prazo</a:t>
            </a:r>
            <a:r>
              <a:rPr lang="pt-BR" sz="2600" dirty="0" smtClean="0"/>
              <a:t>).</a:t>
            </a:r>
            <a:endParaRPr lang="pt-BR" sz="2600" dirty="0"/>
          </a:p>
          <a:p>
            <a:r>
              <a:rPr lang="pt-BR" sz="2600" dirty="0"/>
              <a:t> </a:t>
            </a:r>
          </a:p>
          <a:p>
            <a:r>
              <a:rPr lang="pt-BR" sz="2600" b="1" dirty="0"/>
              <a:t>UNIDADE 4 - </a:t>
            </a:r>
            <a:r>
              <a:rPr lang="pt-BR" sz="2600" b="1" i="1" dirty="0"/>
              <a:t>-</a:t>
            </a:r>
            <a:r>
              <a:rPr lang="pt-BR" sz="2600" b="1" dirty="0"/>
              <a:t>Metodologias de Apoio ao Planejamento</a:t>
            </a:r>
            <a:endParaRPr lang="pt-BR" sz="2600" dirty="0"/>
          </a:p>
          <a:p>
            <a:pPr lvl="1"/>
            <a:r>
              <a:rPr lang="pt-BR" sz="2600" dirty="0" smtClean="0"/>
              <a:t>4.1. </a:t>
            </a:r>
            <a:r>
              <a:rPr lang="pt-BR" sz="2600" dirty="0"/>
              <a:t>Árvore de </a:t>
            </a:r>
            <a:r>
              <a:rPr lang="pt-BR" sz="2600" dirty="0" smtClean="0"/>
              <a:t>problemas;</a:t>
            </a:r>
            <a:endParaRPr lang="pt-BR" sz="2600" dirty="0"/>
          </a:p>
          <a:p>
            <a:pPr lvl="1"/>
            <a:r>
              <a:rPr lang="pt-BR" sz="2600" dirty="0" smtClean="0"/>
              <a:t>4.2. Gráfico </a:t>
            </a:r>
            <a:r>
              <a:rPr lang="pt-BR" sz="2600" dirty="0"/>
              <a:t>de </a:t>
            </a:r>
            <a:r>
              <a:rPr lang="pt-BR" sz="2600" dirty="0" err="1" smtClean="0"/>
              <a:t>Gantt</a:t>
            </a:r>
            <a:r>
              <a:rPr lang="pt-BR" sz="2600" dirty="0" smtClean="0"/>
              <a:t>;</a:t>
            </a:r>
            <a:endParaRPr lang="pt-BR" sz="2600" dirty="0"/>
          </a:p>
          <a:p>
            <a:pPr lvl="1"/>
            <a:r>
              <a:rPr lang="pt-BR" sz="2600" dirty="0" smtClean="0"/>
              <a:t>4.3. Análise </a:t>
            </a:r>
            <a:r>
              <a:rPr lang="pt-BR" sz="2600" dirty="0"/>
              <a:t>de </a:t>
            </a:r>
            <a:r>
              <a:rPr lang="pt-BR" sz="2600" i="1" dirty="0" err="1" smtClean="0"/>
              <a:t>Stakeholder</a:t>
            </a:r>
            <a:r>
              <a:rPr lang="pt-BR" sz="2600" i="1" dirty="0" smtClean="0"/>
              <a:t>;</a:t>
            </a:r>
            <a:endParaRPr lang="pt-BR" sz="2600" dirty="0"/>
          </a:p>
          <a:p>
            <a:pPr lvl="1"/>
            <a:r>
              <a:rPr lang="pt-BR" sz="2600" dirty="0" smtClean="0"/>
              <a:t>4.4. Mapa </a:t>
            </a:r>
            <a:r>
              <a:rPr lang="pt-BR" sz="2600" dirty="0"/>
              <a:t>de </a:t>
            </a:r>
            <a:r>
              <a:rPr lang="pt-BR" sz="2600" dirty="0" smtClean="0"/>
              <a:t>processos;</a:t>
            </a:r>
            <a:endParaRPr lang="pt-BR" sz="2600" dirty="0"/>
          </a:p>
          <a:p>
            <a:pPr lvl="1"/>
            <a:r>
              <a:rPr lang="pt-BR" sz="2600" dirty="0" smtClean="0"/>
              <a:t>4.5. Análise </a:t>
            </a:r>
            <a:r>
              <a:rPr lang="pt-BR" sz="2600" dirty="0" smtClean="0"/>
              <a:t>SWOT.</a:t>
            </a:r>
            <a:endParaRPr lang="pt-BR" sz="26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520" y="-603448"/>
            <a:ext cx="1296144" cy="10873208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683568" y="404664"/>
            <a:ext cx="7778824" cy="864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t-BR" sz="4000" b="1" dirty="0" smtClean="0"/>
              <a:t>PROGRAMA DA DISCIPLINA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1820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1410" y="25482"/>
            <a:ext cx="2145513" cy="6861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5" y="288335"/>
            <a:ext cx="6489794" cy="1023159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pt-BR" sz="7200" b="1" dirty="0" smtClean="0"/>
              <a:t>Metodologia de ensino</a:t>
            </a:r>
            <a:endParaRPr lang="pt-BR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635" y="2500742"/>
            <a:ext cx="2664296" cy="2678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6"/>
          <p:cNvSpPr txBox="1"/>
          <p:nvPr/>
        </p:nvSpPr>
        <p:spPr>
          <a:xfrm>
            <a:off x="3050931" y="1514197"/>
            <a:ext cx="6201589" cy="4867131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0400" dirty="0" smtClean="0"/>
              <a:t>Aulas </a:t>
            </a:r>
            <a:r>
              <a:rPr lang="pt-BR" sz="10400" dirty="0"/>
              <a:t>expositivas dialogadas; </a:t>
            </a:r>
            <a:endParaRPr lang="pt-BR" sz="10400" dirty="0" smtClean="0"/>
          </a:p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0400" dirty="0" smtClean="0"/>
              <a:t>Trabalho </a:t>
            </a:r>
            <a:r>
              <a:rPr lang="pt-BR" sz="10400" dirty="0"/>
              <a:t>em pequenos e grandes grupos; </a:t>
            </a:r>
            <a:endParaRPr lang="pt-BR" sz="10400" dirty="0" smtClean="0"/>
          </a:p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0400" dirty="0" smtClean="0"/>
              <a:t>Pesquisa </a:t>
            </a:r>
            <a:r>
              <a:rPr lang="pt-BR" sz="10400" dirty="0"/>
              <a:t>bibliográfica; </a:t>
            </a:r>
            <a:endParaRPr lang="pt-BR" sz="10400" dirty="0" smtClean="0"/>
          </a:p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0400" dirty="0" smtClean="0"/>
              <a:t>Pesquisa </a:t>
            </a:r>
            <a:r>
              <a:rPr lang="pt-BR" sz="10400" dirty="0"/>
              <a:t>de campo; </a:t>
            </a:r>
            <a:endParaRPr lang="pt-BR" sz="10400" dirty="0" smtClean="0"/>
          </a:p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0400" dirty="0" smtClean="0"/>
              <a:t>Seminários</a:t>
            </a:r>
            <a:r>
              <a:rPr lang="pt-BR" sz="10400" dirty="0"/>
              <a:t>; </a:t>
            </a:r>
            <a:endParaRPr lang="pt-BR" sz="10400" dirty="0" smtClean="0"/>
          </a:p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0400" dirty="0" smtClean="0"/>
              <a:t>Utilização de: Materiais </a:t>
            </a:r>
            <a:r>
              <a:rPr lang="pt-BR" sz="10400" dirty="0"/>
              <a:t>gráficos, multimídia, filmes, </a:t>
            </a:r>
            <a:r>
              <a:rPr lang="pt-BR" sz="10400" dirty="0" smtClean="0"/>
              <a:t>internet</a:t>
            </a:r>
            <a:r>
              <a:rPr lang="pt-BR" sz="10400" dirty="0"/>
              <a:t>;</a:t>
            </a:r>
            <a:endParaRPr lang="pt-BR" sz="10400" dirty="0" smtClean="0"/>
          </a:p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0400" dirty="0" smtClean="0"/>
              <a:t>Material </a:t>
            </a:r>
            <a:r>
              <a:rPr lang="pt-BR" sz="10400" dirty="0"/>
              <a:t>bibliográfico, </a:t>
            </a:r>
            <a:r>
              <a:rPr lang="pt-BR" sz="10400" dirty="0" smtClean="0"/>
              <a:t>textos </a:t>
            </a:r>
            <a:r>
              <a:rPr lang="pt-BR" sz="10400" dirty="0"/>
              <a:t>básicos e complementares</a:t>
            </a:r>
            <a:r>
              <a:rPr lang="pt-BR" sz="7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8870834"/>
              </p:ext>
            </p:extLst>
          </p:nvPr>
        </p:nvGraphicFramePr>
        <p:xfrm>
          <a:off x="467544" y="234888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b="1" dirty="0" smtClean="0"/>
              <a:t>Critérios de Avaliação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(</a:t>
            </a:r>
            <a:r>
              <a:rPr lang="pt-BR" sz="3600" dirty="0" smtClean="0"/>
              <a:t>Processo Contínuo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47664" y="0"/>
            <a:ext cx="5639544" cy="890584"/>
          </a:xfrm>
        </p:spPr>
        <p:txBody>
          <a:bodyPr/>
          <a:lstStyle/>
          <a:p>
            <a:pPr algn="ctr"/>
            <a:r>
              <a:rPr lang="pt-BR" b="1" dirty="0" smtClean="0"/>
              <a:t>BIBLIOGRAFIA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0" y="1000561"/>
            <a:ext cx="9252520" cy="58772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200" dirty="0"/>
              <a:t>BRASIL. Ministério do Planejamento, Orçamento e Gestão. Planejamento e investimentos estratégicos. Brasília: MP, 2011</a:t>
            </a:r>
            <a:r>
              <a:rPr lang="pt-BR" sz="2200" dirty="0" smtClean="0"/>
              <a:t>.</a:t>
            </a:r>
            <a:endParaRPr lang="pt-BR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200" dirty="0"/>
              <a:t>______. Tribunal de Contas da União. Planejamento governamental e gestão orçamentária e financeira. 2ª. Ed./Tribunal de Contas da União; Leonardo Rodrigues Albernaz. Brasília: TCU, Instituto </a:t>
            </a:r>
            <a:r>
              <a:rPr lang="pt-BR" sz="2200" dirty="0" err="1"/>
              <a:t>Serzedello</a:t>
            </a:r>
            <a:r>
              <a:rPr lang="pt-BR" sz="2200" dirty="0"/>
              <a:t> Corrêa, 2012</a:t>
            </a:r>
            <a:r>
              <a:rPr lang="pt-BR" sz="2200" dirty="0" smtClean="0"/>
              <a:t>.</a:t>
            </a:r>
            <a:endParaRPr lang="pt-BR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200" dirty="0"/>
              <a:t>DAGNINO, Renato Peixoto. Planejamento estratégico governamental. Florianópolis: CAPES: UAB, 2009</a:t>
            </a:r>
            <a:r>
              <a:rPr lang="pt-BR" sz="2200" dirty="0" smtClean="0"/>
              <a:t>.</a:t>
            </a:r>
            <a:endParaRPr lang="pt-BR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200" dirty="0"/>
              <a:t>GALBRAITH, </a:t>
            </a:r>
            <a:r>
              <a:rPr lang="pt-BR" sz="2200" dirty="0" err="1"/>
              <a:t>Jonh</a:t>
            </a:r>
            <a:r>
              <a:rPr lang="pt-BR" sz="2200" dirty="0"/>
              <a:t> Kenneth. Trad. Leônidas: Gontijo de Carvalho. O novo estado industrial. São Paulo: Nova Cultural, 1985</a:t>
            </a:r>
            <a:r>
              <a:rPr lang="pt-BR" sz="2200" dirty="0" smtClean="0"/>
              <a:t>.</a:t>
            </a:r>
            <a:endParaRPr lang="pt-BR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200" dirty="0"/>
              <a:t>GIACOMONI, James; PAGNUSSAT, José Luiz. Planejamento e orçamento governamental. Coletânea Vol. 1. Brasília: ENAP, 2006</a:t>
            </a:r>
            <a:r>
              <a:rPr lang="pt-BR" sz="2200" dirty="0" smtClean="0"/>
              <a:t>.</a:t>
            </a:r>
            <a:endParaRPr lang="pt-BR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200" dirty="0"/>
              <a:t>MATIAS-PEREIRA, José. Planejamento Governamental: foco nas políticas públicas e indicadores sociais. São Paulo: Atlas, 2012.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2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einam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692</Words>
  <Application>Microsoft Office PowerPoint</Application>
  <PresentationFormat>Apresentação na tela (4:3)</PresentationFormat>
  <Paragraphs>97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Treinamento</vt:lpstr>
      <vt:lpstr>Universidade de Gestão Pública do Estado do Ceará</vt:lpstr>
      <vt:lpstr>Disciplina:  Introdução ao Planejamento Governamental – IPG  Curso: Administração Pública  Semestre: 2º (segundo)  Créditos: 04 (quatro) – 60 horas/aula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Critérios de Avaliação (Processo Contínuo)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2013-09-11T19:05:49Z</dcterms:created>
  <dcterms:modified xsi:type="dcterms:W3CDTF">2013-09-12T00:24:34Z</dcterms:modified>
</cp:coreProperties>
</file>