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7D3398-4F1D-48CA-B077-248C526B431E}" type="datetimeFigureOut">
              <a:rPr lang="pt-BR" smtClean="0"/>
              <a:t>11/09/2013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91A9B-3AB4-49A1-BF57-3D2D9F2DD3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8792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pt-BR" dirty="0" smtClean="0"/>
              <a:t>Forneça uma breve visão geral da apresentação.</a:t>
            </a:r>
            <a:r>
              <a:rPr lang="pt-BR" baseline="0" dirty="0" smtClean="0"/>
              <a:t> D</a:t>
            </a:r>
            <a:r>
              <a:rPr lang="pt-BR" dirty="0" smtClean="0"/>
              <a:t>escreva o foco principal da apresentação e por que ela é importante.</a:t>
            </a:r>
          </a:p>
          <a:p>
            <a:pPr>
              <a:lnSpc>
                <a:spcPct val="80000"/>
              </a:lnSpc>
            </a:pPr>
            <a:r>
              <a:rPr lang="pt-BR" dirty="0" smtClean="0"/>
              <a:t>Introduza cada um dos principais tópicos.</a:t>
            </a:r>
          </a:p>
          <a:p>
            <a:r>
              <a:rPr lang="pt-BR" dirty="0" smtClean="0"/>
              <a:t>Para fornecer um roteiro para o público, você</a:t>
            </a:r>
            <a:r>
              <a:rPr lang="pt-BR" baseline="0" dirty="0" smtClean="0"/>
              <a:t> pode </a:t>
            </a:r>
            <a:r>
              <a:rPr lang="pt-BR" dirty="0" smtClean="0"/>
              <a:t>repita este slide de Visão Geral por toda a apresentação, realçando o tópico específico que você discutirá em seguida.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pt-BR"/>
            </a:pPr>
            <a:r>
              <a:rPr lang="pt-BR" sz="1200" dirty="0" smtClean="0"/>
              <a:t>Esta é outra opção</a:t>
            </a:r>
            <a:r>
              <a:rPr lang="pt-BR" sz="1200" baseline="0" dirty="0" smtClean="0"/>
              <a:t> para um slide de Visão Geral usando transições.</a:t>
            </a:r>
            <a:endParaRPr lang="pt-BR" sz="1200" dirty="0" smtClean="0"/>
          </a:p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96112-7364-466B-9D01-2967EAE06EC6}" type="datetimeFigureOut">
              <a:rPr lang="pt-BR" smtClean="0"/>
              <a:t>11/09/2013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2C68B-5A04-4400-82D2-7E4F30CBF3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4219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96112-7364-466B-9D01-2967EAE06EC6}" type="datetimeFigureOut">
              <a:rPr lang="pt-BR" smtClean="0"/>
              <a:t>11/09/2013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2C68B-5A04-4400-82D2-7E4F30CBF3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8763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96112-7364-466B-9D01-2967EAE06EC6}" type="datetimeFigureOut">
              <a:rPr lang="pt-BR" smtClean="0"/>
              <a:t>11/09/2013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2C68B-5A04-4400-82D2-7E4F30CBF3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16139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Somente Plano de Fun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pPr/>
              <a:t>11/09/2013</a:t>
            </a:fld>
            <a:endParaRPr kumimoji="0" lang="pt-B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pt-B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‹nº›</a:t>
            </a:fld>
            <a:endParaRPr kumimoji="0" lang="pt-BR"/>
          </a:p>
        </p:txBody>
      </p:sp>
    </p:spTree>
    <p:extLst>
      <p:ext uri="{BB962C8B-B14F-4D97-AF65-F5344CB8AC3E}">
        <p14:creationId xmlns:p14="http://schemas.microsoft.com/office/powerpoint/2010/main" val="402318038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96112-7364-466B-9D01-2967EAE06EC6}" type="datetimeFigureOut">
              <a:rPr lang="pt-BR" smtClean="0"/>
              <a:t>11/09/2013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2C68B-5A04-4400-82D2-7E4F30CBF3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4763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96112-7364-466B-9D01-2967EAE06EC6}" type="datetimeFigureOut">
              <a:rPr lang="pt-BR" smtClean="0"/>
              <a:t>11/09/2013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2C68B-5A04-4400-82D2-7E4F30CBF3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243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96112-7364-466B-9D01-2967EAE06EC6}" type="datetimeFigureOut">
              <a:rPr lang="pt-BR" smtClean="0"/>
              <a:t>11/09/2013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2C68B-5A04-4400-82D2-7E4F30CBF3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6927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96112-7364-466B-9D01-2967EAE06EC6}" type="datetimeFigureOut">
              <a:rPr lang="pt-BR" smtClean="0"/>
              <a:t>11/09/2013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2C68B-5A04-4400-82D2-7E4F30CBF3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2842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96112-7364-466B-9D01-2967EAE06EC6}" type="datetimeFigureOut">
              <a:rPr lang="pt-BR" smtClean="0"/>
              <a:t>11/09/2013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2C68B-5A04-4400-82D2-7E4F30CBF3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6870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96112-7364-466B-9D01-2967EAE06EC6}" type="datetimeFigureOut">
              <a:rPr lang="pt-BR" smtClean="0"/>
              <a:t>11/09/2013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2C68B-5A04-4400-82D2-7E4F30CBF3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4519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96112-7364-466B-9D01-2967EAE06EC6}" type="datetimeFigureOut">
              <a:rPr lang="pt-BR" smtClean="0"/>
              <a:t>11/09/2013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2C68B-5A04-4400-82D2-7E4F30CBF3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5188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96112-7364-466B-9D01-2967EAE06EC6}" type="datetimeFigureOut">
              <a:rPr lang="pt-BR" smtClean="0"/>
              <a:t>11/09/2013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2C68B-5A04-4400-82D2-7E4F30CBF3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0384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96112-7364-466B-9D01-2967EAE06EC6}" type="datetimeFigureOut">
              <a:rPr lang="pt-BR" smtClean="0"/>
              <a:t>11/09/2013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2C68B-5A04-4400-82D2-7E4F30CBF3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5021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11560" y="1052736"/>
            <a:ext cx="8208912" cy="3456384"/>
          </a:xfrm>
        </p:spPr>
        <p:txBody>
          <a:bodyPr>
            <a:normAutofit fontScale="90000"/>
          </a:bodyPr>
          <a:lstStyle/>
          <a:p>
            <a:r>
              <a:rPr lang="pt-BR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UNIVERSIDADE DE GESTAO PÚBLICA DO ESTADO DO CEARÁ</a:t>
            </a:r>
            <a:r>
              <a:rPr lang="pt-BR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3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PLANO DE AULA</a:t>
            </a:r>
            <a:r>
              <a:rPr lang="pt-BR" sz="33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33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000" dirty="0" smtClean="0"/>
              <a:t/>
            </a:r>
            <a:br>
              <a:rPr lang="pt-BR" sz="3000" dirty="0" smtClean="0"/>
            </a:br>
            <a:r>
              <a:rPr lang="pt-BR" sz="3000" b="1" dirty="0" smtClean="0"/>
              <a:t>Curso: </a:t>
            </a:r>
            <a:r>
              <a:rPr lang="pt-BR" sz="3000" dirty="0" smtClean="0"/>
              <a:t>Administração Pública</a:t>
            </a:r>
            <a:br>
              <a:rPr lang="pt-BR" sz="3000" dirty="0" smtClean="0"/>
            </a:b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3000" b="1" dirty="0" smtClean="0"/>
              <a:t>Semestre: </a:t>
            </a:r>
            <a:r>
              <a:rPr lang="pt-BR" sz="3000" dirty="0" smtClean="0"/>
              <a:t>2º (segundo)</a:t>
            </a:r>
            <a:r>
              <a:rPr lang="pt-BR" sz="2000" dirty="0"/>
              <a:t/>
            </a:r>
            <a:br>
              <a:rPr lang="pt-BR" sz="2000" dirty="0"/>
            </a:br>
            <a:r>
              <a:rPr lang="pt-BR" sz="3000" dirty="0" smtClean="0"/>
              <a:t/>
            </a:r>
            <a:br>
              <a:rPr lang="pt-BR" sz="3000" dirty="0" smtClean="0"/>
            </a:br>
            <a:r>
              <a:rPr lang="pt-BR" sz="3000" b="1" dirty="0" smtClean="0"/>
              <a:t>Disciplina: </a:t>
            </a:r>
            <a:r>
              <a:rPr lang="pt-BR" sz="3000" dirty="0" smtClean="0"/>
              <a:t>Introdução ao Planejamento Governamental</a:t>
            </a: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 smtClean="0"/>
              <a:t/>
            </a:r>
            <a:br>
              <a:rPr lang="pt-BR" sz="2000" dirty="0" smtClean="0"/>
            </a:br>
            <a:endParaRPr lang="pt-BR" sz="3000" dirty="0"/>
          </a:p>
        </p:txBody>
      </p:sp>
      <p:pic>
        <p:nvPicPr>
          <p:cNvPr id="3" name="Picture 11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 flipV="1">
            <a:off x="3080017" y="637015"/>
            <a:ext cx="2984987" cy="914502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21434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 flipV="1">
            <a:off x="-18617" y="-349662"/>
            <a:ext cx="2984987" cy="9145021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1056393" y="1772816"/>
            <a:ext cx="7776864" cy="259228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3000" b="1" dirty="0"/>
              <a:t>U</a:t>
            </a:r>
            <a:r>
              <a:rPr lang="pt-BR" sz="3000" b="1" dirty="0" smtClean="0"/>
              <a:t>NIDADE PROGRAMATICA</a:t>
            </a:r>
          </a:p>
          <a:p>
            <a:pPr marL="0" indent="0">
              <a:buNone/>
            </a:pPr>
            <a:endParaRPr lang="pt-BR" sz="2400" b="1" dirty="0" smtClean="0"/>
          </a:p>
          <a:p>
            <a:pPr marL="0" indent="0">
              <a:buNone/>
            </a:pPr>
            <a:r>
              <a:rPr lang="pt-BR" sz="2600" dirty="0"/>
              <a:t>UNIDADE 4 - </a:t>
            </a:r>
            <a:r>
              <a:rPr lang="pt-BR" sz="2600" dirty="0" smtClean="0"/>
              <a:t>Metodologias </a:t>
            </a:r>
            <a:r>
              <a:rPr lang="pt-BR" sz="2600" dirty="0"/>
              <a:t>de apoio ao Planejamento</a:t>
            </a:r>
            <a:endParaRPr lang="pt-BR" sz="2600" dirty="0" smtClean="0">
              <a:effectLst/>
            </a:endParaRPr>
          </a:p>
          <a:p>
            <a:pPr marL="0" indent="0">
              <a:buNone/>
            </a:pPr>
            <a:r>
              <a:rPr lang="pt-BR" sz="2600" dirty="0" smtClean="0"/>
              <a:t>                  4.5 </a:t>
            </a:r>
            <a:r>
              <a:rPr lang="pt-BR" sz="2600" dirty="0"/>
              <a:t>Análise </a:t>
            </a:r>
            <a:r>
              <a:rPr lang="pt-BR" sz="2600" dirty="0" smtClean="0"/>
              <a:t>SWOT.</a:t>
            </a:r>
          </a:p>
          <a:p>
            <a:pPr marL="0" indent="0">
              <a:buNone/>
            </a:pPr>
            <a:endParaRPr lang="pt-BR" sz="2600" dirty="0">
              <a:latin typeface="+mj-lt"/>
            </a:endParaRPr>
          </a:p>
          <a:p>
            <a:pPr marL="0" indent="0">
              <a:buNone/>
            </a:pPr>
            <a:r>
              <a:rPr lang="pt-BR" sz="2800" b="1" dirty="0"/>
              <a:t>Duração: </a:t>
            </a:r>
            <a:r>
              <a:rPr lang="pt-BR" sz="2800" dirty="0"/>
              <a:t>40 minutos</a:t>
            </a:r>
          </a:p>
          <a:p>
            <a:pPr marL="0" indent="0">
              <a:buNone/>
            </a:pPr>
            <a:endParaRPr lang="pt-BR" sz="2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74176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67544" y="1022412"/>
            <a:ext cx="8424936" cy="5358916"/>
          </a:xfrm>
          <a:prstGeom prst="rect">
            <a:avLst/>
          </a:prstGeom>
          <a:noFill/>
        </p:spPr>
        <p:txBody>
          <a:bodyPr wrap="square" rtlCol="0">
            <a:normAutofit fontScale="55000" lnSpcReduction="20000"/>
          </a:bodyPr>
          <a:lstStyle/>
          <a:p>
            <a:pPr algn="ctr"/>
            <a:r>
              <a:rPr lang="pt-BR" sz="8400" b="1" dirty="0" smtClean="0"/>
              <a:t>CONTEÚDO PROGRAMÁTICO</a:t>
            </a:r>
          </a:p>
          <a:p>
            <a:pPr algn="ctr"/>
            <a:endParaRPr lang="pt-BR" sz="72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4500" dirty="0"/>
              <a:t>Será apresentada a ferramenta SWOT com seus procedimentos de análise (Forças, Fraquezas, Ameaças e Oportunidades), sistematizando a análise dos ambientes interno e externo para uma determinada organização. </a:t>
            </a:r>
            <a:endParaRPr lang="pt-BR" sz="4500" dirty="0" smtClean="0"/>
          </a:p>
          <a:p>
            <a:endParaRPr lang="pt-BR" sz="45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4500" dirty="0"/>
              <a:t>Será realizada uma dinâmica onde grupos de três alunos irão receber uma tarjeta que deverá ser aplicada em cada componente da matriz SWOT de acordo com a situação problema</a:t>
            </a:r>
            <a:r>
              <a:rPr lang="pt-BR" sz="4500" dirty="0" smtClean="0"/>
              <a:t>.</a:t>
            </a:r>
          </a:p>
          <a:p>
            <a:endParaRPr lang="pt-BR" sz="45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4500" dirty="0"/>
              <a:t>A situação problema a desenvolvida em sala de aula consiste no seguinte caso: “contratar uma força de trabalho qualificada para o atendimento ao cidadão”.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4044384" y="-3879812"/>
            <a:ext cx="2376264" cy="10513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155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 flipH="1">
            <a:off x="4247964" y="-4639193"/>
            <a:ext cx="1296144" cy="10873208"/>
          </a:xfrm>
          <a:prstGeom prst="rect">
            <a:avLst/>
          </a:prstGeom>
        </p:spPr>
      </p:pic>
      <p:sp>
        <p:nvSpPr>
          <p:cNvPr id="5" name="TextBox 6"/>
          <p:cNvSpPr txBox="1"/>
          <p:nvPr/>
        </p:nvSpPr>
        <p:spPr>
          <a:xfrm>
            <a:off x="1295636" y="1445484"/>
            <a:ext cx="7200800" cy="371170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pt-BR" sz="4000" b="1" smtClean="0"/>
              <a:t>OBJETIVO ESPECÍFICO</a:t>
            </a:r>
            <a:endParaRPr lang="pt-BR" sz="4000" b="1" dirty="0" smtClean="0"/>
          </a:p>
          <a:p>
            <a:pPr algn="ctr"/>
            <a:endParaRPr lang="pt-BR" sz="4000" dirty="0" smtClean="0"/>
          </a:p>
          <a:p>
            <a:r>
              <a:rPr lang="pt-BR" sz="4000" dirty="0" smtClean="0"/>
              <a:t>Habilitar </a:t>
            </a:r>
            <a:r>
              <a:rPr lang="pt-BR" sz="4000" dirty="0"/>
              <a:t>o discente a aplicar a ferramenta de análise SWOT para um caso simulado</a:t>
            </a:r>
            <a:endParaRPr lang="pt-BR" sz="4000" b="1" dirty="0"/>
          </a:p>
          <a:p>
            <a:pPr algn="ctr"/>
            <a:endParaRPr lang="pt-BR" sz="4000" b="1" dirty="0"/>
          </a:p>
        </p:txBody>
      </p:sp>
    </p:spTree>
    <p:extLst>
      <p:ext uri="{BB962C8B-B14F-4D97-AF65-F5344CB8AC3E}">
        <p14:creationId xmlns:p14="http://schemas.microsoft.com/office/powerpoint/2010/main" val="3384881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251520" y="-603448"/>
            <a:ext cx="1296144" cy="10873208"/>
          </a:xfrm>
          <a:prstGeom prst="rect">
            <a:avLst/>
          </a:prstGeom>
        </p:spPr>
      </p:pic>
      <p:sp>
        <p:nvSpPr>
          <p:cNvPr id="5" name="TextBox 6"/>
          <p:cNvSpPr txBox="1"/>
          <p:nvPr/>
        </p:nvSpPr>
        <p:spPr>
          <a:xfrm>
            <a:off x="1691680" y="404664"/>
            <a:ext cx="6770712" cy="597666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pt-BR" sz="4000" b="1" dirty="0" smtClean="0"/>
              <a:t>Recursos Didáticos</a:t>
            </a:r>
          </a:p>
          <a:p>
            <a:pPr algn="ctr"/>
            <a:endParaRPr lang="pt-BR" sz="4000" b="1" dirty="0" smtClean="0"/>
          </a:p>
          <a:p>
            <a:pPr algn="ctr"/>
            <a:r>
              <a:rPr lang="pt-BR" sz="3400" dirty="0"/>
              <a:t>Multimídia, tarjetas coloridas, slides, nota de </a:t>
            </a:r>
            <a:r>
              <a:rPr lang="pt-BR" sz="3400" dirty="0" smtClean="0"/>
              <a:t>aula</a:t>
            </a:r>
          </a:p>
          <a:p>
            <a:pPr algn="ctr"/>
            <a:endParaRPr lang="pt-BR" sz="3400" b="1" dirty="0" smtClean="0"/>
          </a:p>
          <a:p>
            <a:pPr algn="ctr"/>
            <a:endParaRPr lang="pt-BR" sz="3400" b="1" dirty="0"/>
          </a:p>
          <a:p>
            <a:pPr algn="ctr"/>
            <a:r>
              <a:rPr lang="pt-BR" sz="4000" b="1" dirty="0" smtClean="0"/>
              <a:t>Estratégias de Ensino</a:t>
            </a:r>
          </a:p>
          <a:p>
            <a:pPr algn="ctr"/>
            <a:endParaRPr lang="pt-BR" sz="4000" b="1" dirty="0" smtClean="0"/>
          </a:p>
          <a:p>
            <a:pPr algn="ctr"/>
            <a:r>
              <a:rPr lang="pt-BR" sz="3600" dirty="0"/>
              <a:t>Tempestade de </a:t>
            </a:r>
            <a:r>
              <a:rPr lang="pt-BR" sz="3600" dirty="0" err="1"/>
              <a:t>idéias</a:t>
            </a:r>
            <a:r>
              <a:rPr lang="pt-BR" sz="3600" dirty="0"/>
              <a:t> (</a:t>
            </a:r>
            <a:r>
              <a:rPr lang="pt-BR" sz="3600" i="1" dirty="0" err="1"/>
              <a:t>brainstorm</a:t>
            </a:r>
            <a:r>
              <a:rPr lang="pt-BR" sz="3600" dirty="0"/>
              <a:t>)</a:t>
            </a:r>
            <a:endParaRPr lang="pt-BR" sz="3400" b="1" dirty="0" smtClean="0"/>
          </a:p>
          <a:p>
            <a:pPr algn="ctr"/>
            <a:endParaRPr lang="pt-BR" sz="3400" b="1" dirty="0"/>
          </a:p>
        </p:txBody>
      </p:sp>
    </p:spTree>
    <p:extLst>
      <p:ext uri="{BB962C8B-B14F-4D97-AF65-F5344CB8AC3E}">
        <p14:creationId xmlns:p14="http://schemas.microsoft.com/office/powerpoint/2010/main" val="1139144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0753331" flipH="1">
            <a:off x="811082" y="-140145"/>
            <a:ext cx="2145513" cy="68610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67745" y="476672"/>
            <a:ext cx="6489794" cy="2592288"/>
          </a:xfrm>
          <a:prstGeom prst="rect">
            <a:avLst/>
          </a:prstGeom>
          <a:noFill/>
        </p:spPr>
        <p:txBody>
          <a:bodyPr wrap="square" rtlCol="0">
            <a:normAutofit fontScale="55000" lnSpcReduction="20000"/>
          </a:bodyPr>
          <a:lstStyle/>
          <a:p>
            <a:pPr algn="ctr"/>
            <a:r>
              <a:rPr lang="pt-BR" sz="7200" b="1" dirty="0" smtClean="0"/>
              <a:t>Critérios de Avaliação</a:t>
            </a:r>
          </a:p>
          <a:p>
            <a:pPr algn="ctr"/>
            <a:endParaRPr lang="pt-BR" sz="7200" b="1" dirty="0" smtClean="0"/>
          </a:p>
          <a:p>
            <a:pPr algn="ctr"/>
            <a:r>
              <a:rPr lang="pt-BR" sz="6000" dirty="0"/>
              <a:t>A participação na atividade junto a solução da situação problema de forma fundamentada</a:t>
            </a:r>
            <a:endParaRPr lang="pt-BR" sz="7200" b="1" dirty="0"/>
          </a:p>
        </p:txBody>
      </p:sp>
      <p:sp>
        <p:nvSpPr>
          <p:cNvPr id="6" name="TextBox 6"/>
          <p:cNvSpPr txBox="1"/>
          <p:nvPr/>
        </p:nvSpPr>
        <p:spPr>
          <a:xfrm>
            <a:off x="2389879" y="3789040"/>
            <a:ext cx="6489794" cy="2348577"/>
          </a:xfrm>
          <a:prstGeom prst="rect">
            <a:avLst/>
          </a:prstGeom>
          <a:noFill/>
        </p:spPr>
        <p:txBody>
          <a:bodyPr wrap="square" rtlCol="0">
            <a:normAutofit fontScale="70000" lnSpcReduction="20000"/>
          </a:bodyPr>
          <a:lstStyle/>
          <a:p>
            <a:pPr algn="ctr"/>
            <a:r>
              <a:rPr lang="pt-BR" sz="5600" b="1" dirty="0" smtClean="0"/>
              <a:t>Bibliografia</a:t>
            </a:r>
          </a:p>
          <a:p>
            <a:endParaRPr lang="pt-BR" sz="3200" dirty="0" smtClean="0"/>
          </a:p>
          <a:p>
            <a:r>
              <a:rPr lang="pt-BR" sz="3200" dirty="0" smtClean="0"/>
              <a:t>BRASIL</a:t>
            </a:r>
            <a:r>
              <a:rPr lang="pt-BR" sz="3200" dirty="0"/>
              <a:t>. Tribunal de Contas da União. </a:t>
            </a:r>
            <a:r>
              <a:rPr lang="pt-BR" sz="3200" i="1" dirty="0"/>
              <a:t>Planejamento governamental e gestão orçamentária e financeira. </a:t>
            </a:r>
            <a:r>
              <a:rPr lang="pt-BR" sz="3200" dirty="0"/>
              <a:t>2ª. Ed./Tribunal de Contas da União; Leonardo Rodrigues Albernaz. Brasília: TCU, Instituto </a:t>
            </a:r>
            <a:r>
              <a:rPr lang="pt-BR" sz="3200" dirty="0" err="1"/>
              <a:t>Serzedello</a:t>
            </a:r>
            <a:r>
              <a:rPr lang="pt-BR" sz="3200" dirty="0"/>
              <a:t> Corrêa, 2012.</a:t>
            </a:r>
            <a:endParaRPr lang="pt-BR" sz="7200" b="1" dirty="0"/>
          </a:p>
        </p:txBody>
      </p:sp>
    </p:spTree>
    <p:extLst>
      <p:ext uri="{BB962C8B-B14F-4D97-AF65-F5344CB8AC3E}">
        <p14:creationId xmlns:p14="http://schemas.microsoft.com/office/powerpoint/2010/main" val="3572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282</Words>
  <Application>Microsoft Office PowerPoint</Application>
  <PresentationFormat>Apresentação na tela (4:3)</PresentationFormat>
  <Paragraphs>41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 UNIVERSIDADE DE GESTAO PÚBLICA DO ESTADO DO CEARÁ   PLANO DE AULA  Curso: Administração Pública  Semestre: 2º (segundo)  Disciplina: Introdução ao Planejamento Governamental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de Gestão Pública do Estado do Ceará</dc:title>
  <dc:creator>Paulo Carvalho</dc:creator>
  <cp:lastModifiedBy>Paulo Carvalho</cp:lastModifiedBy>
  <cp:revision>9</cp:revision>
  <dcterms:created xsi:type="dcterms:W3CDTF">2013-09-11T23:29:08Z</dcterms:created>
  <dcterms:modified xsi:type="dcterms:W3CDTF">2013-09-12T00:40:27Z</dcterms:modified>
</cp:coreProperties>
</file>